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:\Users\mxa046\Documents\Jefferson-4x3[1]\ppt\media\im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6488"/>
            <a:ext cx="1981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3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2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1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:\Users\mxa046\Documents\Jefferson-4x3[1]\ppt\media\image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6488"/>
            <a:ext cx="1981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B9B5-8C64-409B-933E-F755126401A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0285B-7F7F-4A90-AD3F-9F67C6528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7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17375E"/>
                </a:solidFill>
              </a:rPr>
              <a:t>Concur Travel and Expense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Travel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xi015\Desktop\Job Aid\Request 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9245"/>
            <a:ext cx="7853363" cy="51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81399" y="4514193"/>
            <a:ext cx="1865691" cy="362607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Select </a:t>
            </a:r>
            <a:r>
              <a:rPr lang="en-US" sz="1200" b="1" noProof="1" smtClean="0"/>
              <a:t>Accept &amp; Submit</a:t>
            </a:r>
          </a:p>
        </p:txBody>
      </p:sp>
      <p:cxnSp>
        <p:nvCxnSpPr>
          <p:cNvPr id="4" name="AutoShape 4"/>
          <p:cNvCxnSpPr>
            <a:cxnSpLocks noChangeShapeType="1"/>
            <a:stCxn id="3" idx="0"/>
          </p:cNvCxnSpPr>
          <p:nvPr/>
        </p:nvCxnSpPr>
        <p:spPr bwMode="auto">
          <a:xfrm flipV="1">
            <a:off x="4514245" y="4038600"/>
            <a:ext cx="667355" cy="475593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985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204913"/>
            <a:ext cx="63436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324600" y="4891088"/>
            <a:ext cx="2514599" cy="15240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 Navigate to Concur at Concur.Jefferson.Edu, from anywhere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>
                <a:latin typeface="+mn-lt"/>
              </a:rPr>
              <a:t> Sign on using your campus key and password</a:t>
            </a:r>
          </a:p>
        </p:txBody>
      </p:sp>
    </p:spTree>
    <p:extLst>
      <p:ext uri="{BB962C8B-B14F-4D97-AF65-F5344CB8AC3E}">
        <p14:creationId xmlns:p14="http://schemas.microsoft.com/office/powerpoint/2010/main" val="67239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rot="10800000">
            <a:off x="3036564" y="3648028"/>
            <a:ext cx="114299" cy="8614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xi015\Desktop\Job Aid\Reques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34286"/>
            <a:ext cx="7772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50863" y="2514600"/>
            <a:ext cx="1752600" cy="3810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on </a:t>
            </a:r>
            <a:r>
              <a:rPr lang="en-US" sz="1600" b="1" noProof="1" smtClean="0"/>
              <a:t>Request</a:t>
            </a:r>
            <a:endParaRPr lang="en-US" sz="1600" noProof="1" smtClean="0"/>
          </a:p>
        </p:txBody>
      </p:sp>
      <p:cxnSp>
        <p:nvCxnSpPr>
          <p:cNvPr id="12" name="AutoShape 4"/>
          <p:cNvCxnSpPr>
            <a:cxnSpLocks noChangeShapeType="1"/>
            <a:stCxn id="7" idx="0"/>
          </p:cNvCxnSpPr>
          <p:nvPr/>
        </p:nvCxnSpPr>
        <p:spPr bwMode="auto">
          <a:xfrm flipH="1" flipV="1">
            <a:off x="2057400" y="1219200"/>
            <a:ext cx="1969763" cy="12954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5955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xi015\Desktop\Job Aid\Request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848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85500" y="3124200"/>
            <a:ext cx="2304364" cy="3810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on </a:t>
            </a:r>
            <a:r>
              <a:rPr lang="en-US" sz="1600" b="1" noProof="1" smtClean="0"/>
              <a:t>New Request</a:t>
            </a:r>
            <a:endParaRPr lang="en-US" sz="1600" noProof="1" smtClean="0"/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 flipH="1" flipV="1">
            <a:off x="2514600" y="1676400"/>
            <a:ext cx="1676402" cy="14478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1746882" y="3657600"/>
            <a:ext cx="5181600" cy="190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Travel Request are </a:t>
            </a:r>
            <a:r>
              <a:rPr lang="en-US" b="1" dirty="0" smtClean="0">
                <a:solidFill>
                  <a:schemeClr val="tx1"/>
                </a:solidFill>
              </a:rPr>
              <a:t>Required</a:t>
            </a:r>
            <a:r>
              <a:rPr lang="en-US" dirty="0" smtClean="0">
                <a:solidFill>
                  <a:schemeClr val="tx1"/>
                </a:solidFill>
              </a:rPr>
              <a:t> when one or more of these three reasons are met: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International Travel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Corporate Ghost Card Request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Cash Advance Request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7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8839200" cy="5181600"/>
          </a:xfrm>
          <a:prstGeom prst="rect">
            <a:avLst/>
          </a:prstGeom>
        </p:spPr>
      </p:pic>
      <p:cxnSp>
        <p:nvCxnSpPr>
          <p:cNvPr id="9" name="AutoShape 4"/>
          <p:cNvCxnSpPr>
            <a:cxnSpLocks noChangeShapeType="1"/>
          </p:cNvCxnSpPr>
          <p:nvPr/>
        </p:nvCxnSpPr>
        <p:spPr bwMode="auto">
          <a:xfrm flipH="1" flipV="1">
            <a:off x="4041995" y="4648200"/>
            <a:ext cx="1901605" cy="325582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43600" y="3390900"/>
            <a:ext cx="2304364" cy="25527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/>
              <a:t> </a:t>
            </a:r>
            <a:r>
              <a:rPr lang="en-US" sz="1200" noProof="1" smtClean="0"/>
              <a:t>Enter information in each of the required fields (indicated by the red highlighted left border).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/>
              <a:t> </a:t>
            </a:r>
            <a:r>
              <a:rPr lang="en-US" sz="1200" noProof="1" smtClean="0"/>
              <a:t>Verify if you are requesting use of our </a:t>
            </a:r>
            <a:r>
              <a:rPr lang="en-US" sz="1200" b="1" noProof="1" smtClean="0"/>
              <a:t>Corporate Ghost Card </a:t>
            </a:r>
            <a:r>
              <a:rPr lang="en-US" sz="1200" noProof="1" smtClean="0"/>
              <a:t>(Use the drop down to select either yes or no).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If you require a </a:t>
            </a:r>
            <a:r>
              <a:rPr lang="en-US" sz="1200" b="1" noProof="1" smtClean="0"/>
              <a:t>Cash Advance</a:t>
            </a:r>
            <a:r>
              <a:rPr lang="en-US" sz="1200" noProof="1" smtClean="0"/>
              <a:t>, you must enter that information directly on the </a:t>
            </a:r>
            <a:r>
              <a:rPr lang="en-US" sz="1200" b="1" noProof="1" smtClean="0"/>
              <a:t>Request.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Click</a:t>
            </a:r>
            <a:r>
              <a:rPr lang="en-US" sz="1200" b="1" noProof="1" smtClean="0"/>
              <a:t> Segments&gt;&gt;</a:t>
            </a:r>
          </a:p>
        </p:txBody>
      </p: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 flipH="1" flipV="1">
            <a:off x="2438400" y="3505200"/>
            <a:ext cx="3505200" cy="703718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/>
          <p:cNvSpPr/>
          <p:nvPr/>
        </p:nvSpPr>
        <p:spPr>
          <a:xfrm>
            <a:off x="152400" y="3200400"/>
            <a:ext cx="21336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" y="3830782"/>
            <a:ext cx="3733800" cy="1143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1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rxi015\Desktop\Job Aid\Request 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848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00600" y="2781300"/>
            <a:ext cx="2304364" cy="20193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Select the appropiate segments, such as Air, Train, Car Rental and/or Hotel, that are being requested. 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/>
              <a:t> </a:t>
            </a:r>
            <a:r>
              <a:rPr lang="en-US" sz="1200" noProof="1" smtClean="0"/>
              <a:t>After selecting a segment, you will be prompted to enter the estimated amount. Then select </a:t>
            </a:r>
            <a:r>
              <a:rPr lang="en-US" sz="1200" b="1" noProof="1" smtClean="0"/>
              <a:t>Save</a:t>
            </a:r>
            <a:r>
              <a:rPr lang="en-US" sz="1200" noProof="1" smtClean="0"/>
              <a:t>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/>
              <a:t> </a:t>
            </a:r>
            <a:r>
              <a:rPr lang="en-US" sz="1200" noProof="1" smtClean="0"/>
              <a:t>Click </a:t>
            </a:r>
            <a:r>
              <a:rPr lang="en-US" sz="1200" b="1" noProof="1" smtClean="0"/>
              <a:t>Expenses &gt;&gt;</a:t>
            </a:r>
            <a:endParaRPr lang="en-US" sz="1200" b="1" noProof="1"/>
          </a:p>
          <a:p>
            <a:pPr marL="0" lvl="1" eaLnBrk="1" hangingPunct="1">
              <a:spcAft>
                <a:spcPts val="1000"/>
              </a:spcAft>
              <a:defRPr/>
            </a:pPr>
            <a:endParaRPr lang="en-US" sz="1200" b="1" noProof="1" smtClean="0"/>
          </a:p>
        </p:txBody>
      </p: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 flipH="1" flipV="1">
            <a:off x="4229100" y="3543300"/>
            <a:ext cx="571500" cy="5334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4"/>
          <p:cNvCxnSpPr>
            <a:cxnSpLocks noChangeShapeType="1"/>
          </p:cNvCxnSpPr>
          <p:nvPr/>
        </p:nvCxnSpPr>
        <p:spPr bwMode="auto">
          <a:xfrm flipV="1">
            <a:off x="7104964" y="3962400"/>
            <a:ext cx="515036" cy="2286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"/>
          <p:cNvCxnSpPr>
            <a:cxnSpLocks noChangeShapeType="1"/>
          </p:cNvCxnSpPr>
          <p:nvPr/>
        </p:nvCxnSpPr>
        <p:spPr bwMode="auto">
          <a:xfrm flipH="1" flipV="1">
            <a:off x="3352800" y="2895601"/>
            <a:ext cx="1447800" cy="47624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4905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xi015\Desktop\Job Aid\Request 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94861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66800" y="3505200"/>
            <a:ext cx="2304364" cy="100965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In this tab, you can request other expenses that may require a </a:t>
            </a:r>
            <a:r>
              <a:rPr lang="en-US" sz="1200" b="1" noProof="1" smtClean="0"/>
              <a:t>Travel Request</a:t>
            </a:r>
            <a:r>
              <a:rPr lang="en-US" sz="1200" noProof="1" smtClean="0"/>
              <a:t>. 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Click </a:t>
            </a:r>
            <a:r>
              <a:rPr lang="en-US" sz="1200" b="1" noProof="1" smtClean="0"/>
              <a:t>Approval Flow &gt;&gt;</a:t>
            </a:r>
            <a:endParaRPr lang="en-US" sz="1200" b="1" noProof="1"/>
          </a:p>
          <a:p>
            <a:pPr marL="0" lvl="1" eaLnBrk="1" hangingPunct="1">
              <a:spcAft>
                <a:spcPts val="1000"/>
              </a:spcAft>
              <a:defRPr/>
            </a:pPr>
            <a:endParaRPr lang="en-US" sz="1200" b="1" noProof="1" smtClean="0"/>
          </a:p>
        </p:txBody>
      </p:sp>
    </p:spTree>
    <p:extLst>
      <p:ext uri="{BB962C8B-B14F-4D97-AF65-F5344CB8AC3E}">
        <p14:creationId xmlns:p14="http://schemas.microsoft.com/office/powerpoint/2010/main" val="154939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xi015\Desktop\Job Aid\Request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87890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14400" y="4267200"/>
            <a:ext cx="2304364" cy="15240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In this tab, you can view your </a:t>
            </a:r>
            <a:r>
              <a:rPr lang="en-US" sz="1200" b="1" noProof="1" smtClean="0"/>
              <a:t>Approval Flow </a:t>
            </a:r>
            <a:r>
              <a:rPr lang="en-US" sz="1200" noProof="1" smtClean="0"/>
              <a:t>process . Also, this is the only area to change </a:t>
            </a:r>
            <a:r>
              <a:rPr lang="en-US" sz="1200" b="1" noProof="1" smtClean="0"/>
              <a:t>Approval Flow</a:t>
            </a:r>
            <a:r>
              <a:rPr lang="en-US" sz="1200" noProof="1" smtClean="0"/>
              <a:t>, if another approver is required.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Click </a:t>
            </a:r>
            <a:r>
              <a:rPr lang="en-US" sz="1200" b="1" noProof="1" smtClean="0"/>
              <a:t>Audit Trail &gt;&gt;</a:t>
            </a:r>
            <a:endParaRPr lang="en-US" sz="1200" b="1" noProof="1"/>
          </a:p>
          <a:p>
            <a:pPr marL="0" lvl="1" eaLnBrk="1" hangingPunct="1">
              <a:spcAft>
                <a:spcPts val="1000"/>
              </a:spcAft>
              <a:defRPr/>
            </a:pPr>
            <a:endParaRPr lang="en-US" sz="1200" b="1" noProof="1" smtClean="0"/>
          </a:p>
        </p:txBody>
      </p:sp>
    </p:spTree>
    <p:extLst>
      <p:ext uri="{BB962C8B-B14F-4D97-AF65-F5344CB8AC3E}">
        <p14:creationId xmlns:p14="http://schemas.microsoft.com/office/powerpoint/2010/main" val="182532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xi015\Desktop\Job Aid\Request 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867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95600" y="1752600"/>
            <a:ext cx="2304364" cy="6858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In this tab, you can view any actions that have been conducted within the report.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06509" y="4038600"/>
            <a:ext cx="2304364" cy="19812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 smtClean="0"/>
              <a:t> Please attached appropiate documentation, if required, to speed the process along. Use the </a:t>
            </a:r>
            <a:r>
              <a:rPr lang="en-US" sz="1200" b="1" noProof="1" smtClean="0"/>
              <a:t>Attachments</a:t>
            </a:r>
            <a:r>
              <a:rPr lang="en-US" sz="1200" noProof="1" smtClean="0"/>
              <a:t> drop down, select </a:t>
            </a:r>
            <a:r>
              <a:rPr lang="en-US" sz="1200" b="1" noProof="1" smtClean="0"/>
              <a:t>Attach Documents</a:t>
            </a:r>
            <a:r>
              <a:rPr lang="en-US" sz="1200" noProof="1" smtClean="0"/>
              <a:t>.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200" noProof="1"/>
              <a:t> </a:t>
            </a:r>
            <a:r>
              <a:rPr lang="en-US" sz="1200" noProof="1" smtClean="0"/>
              <a:t>When completed, select </a:t>
            </a:r>
            <a:r>
              <a:rPr lang="en-US" sz="1200" b="1" noProof="1" smtClean="0"/>
              <a:t>Submit Report</a:t>
            </a:r>
            <a:r>
              <a:rPr lang="en-US" sz="1200" noProof="1" smtClean="0"/>
              <a:t>.</a:t>
            </a:r>
          </a:p>
        </p:txBody>
      </p:sp>
      <p:cxnSp>
        <p:nvCxnSpPr>
          <p:cNvPr id="5" name="AutoShape 4"/>
          <p:cNvCxnSpPr>
            <a:cxnSpLocks noChangeShapeType="1"/>
            <a:stCxn id="4" idx="0"/>
          </p:cNvCxnSpPr>
          <p:nvPr/>
        </p:nvCxnSpPr>
        <p:spPr bwMode="auto">
          <a:xfrm flipV="1">
            <a:off x="5458691" y="2095500"/>
            <a:ext cx="942109" cy="19431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 flipV="1">
            <a:off x="6610873" y="2209800"/>
            <a:ext cx="1390127" cy="3048001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8850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276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Concur Travel and Expense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 Travel and Expense Management</dc:title>
  <dc:creator>Michael Accordino</dc:creator>
  <cp:lastModifiedBy>Caitlin Funt</cp:lastModifiedBy>
  <cp:revision>13</cp:revision>
  <dcterms:created xsi:type="dcterms:W3CDTF">2015-10-29T14:13:29Z</dcterms:created>
  <dcterms:modified xsi:type="dcterms:W3CDTF">2016-07-07T15:14:59Z</dcterms:modified>
</cp:coreProperties>
</file>